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21599525" cy="28800425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9071">
          <p15:clr>
            <a:srgbClr val="A4A3A4"/>
          </p15:clr>
        </p15:guide>
        <p15:guide id="2" pos="6803">
          <p15:clr>
            <a:srgbClr val="A4A3A4"/>
          </p15:clr>
        </p15:guide>
      </p15:sldGuideLst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8" roundtripDataSignature="AMtx7mikkFzOhn9wC5rm7ZmCLCvAK7A81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17D1768-AE99-425E-B134-025AE9E50EEC}">
  <a:tblStyle styleId="{A17D1768-AE99-425E-B134-025AE9E50EE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427" y="-4598"/>
      </p:cViewPr>
      <p:guideLst>
        <p:guide orient="horz" pos="9071"/>
        <p:guide pos="680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customschemas.google.com/relationships/presentationmetadata" Target="metadata"/><Relationship Id="rId3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11" Type="http://schemas.openxmlformats.org/officeDocument/2006/relationships/theme" Target="theme/theme1.xml"/><Relationship Id="rId10" Type="http://schemas.openxmlformats.org/officeDocument/2006/relationships/viewProps" Target="viewProps.xml"/><Relationship Id="rId9" Type="http://schemas.openxmlformats.org/officeDocument/2006/relationships/presProps" Target="presProps.xml"/></Relationships>
</file>

<file path=ppt/media/image1.png>
</file>

<file path=ppt/media/image2.pn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ide de Título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ctrTitle"/>
          </p:nvPr>
        </p:nvSpPr>
        <p:spPr>
          <a:xfrm>
            <a:off x="1619965" y="4713405"/>
            <a:ext cx="18359596" cy="100268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73"/>
              <a:buFont typeface="Calibri"/>
              <a:buNone/>
              <a:defRPr sz="1417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ubTitle" idx="1"/>
          </p:nvPr>
        </p:nvSpPr>
        <p:spPr>
          <a:xfrm>
            <a:off x="2699941" y="15126892"/>
            <a:ext cx="16199644" cy="69534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/>
            </a:lvl1pPr>
            <a:lvl2pPr lvl="1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/>
            </a:lvl2pPr>
            <a:lvl3pPr lvl="2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/>
            </a:lvl3pPr>
            <a:lvl4pPr lvl="3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4pPr>
            <a:lvl5pPr lvl="4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5pPr>
            <a:lvl6pPr lvl="5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6pPr>
            <a:lvl7pPr lvl="6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7pPr>
            <a:lvl8pPr lvl="7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8pPr>
            <a:lvl9pPr lvl="8" algn="ctr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Texto Vertical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2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2"/>
          <p:cNvSpPr txBox="1">
            <a:spLocks noGrp="1"/>
          </p:cNvSpPr>
          <p:nvPr>
            <p:ph type="body" idx="1"/>
          </p:nvPr>
        </p:nvSpPr>
        <p:spPr>
          <a:xfrm rot="5400000">
            <a:off x="1662960" y="7488788"/>
            <a:ext cx="18273605" cy="186295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2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2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2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exto e Título Vertical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3"/>
          <p:cNvSpPr txBox="1">
            <a:spLocks noGrp="1"/>
          </p:cNvSpPr>
          <p:nvPr>
            <p:ph type="title"/>
          </p:nvPr>
        </p:nvSpPr>
        <p:spPr>
          <a:xfrm rot="5400000">
            <a:off x="5582345" y="11408172"/>
            <a:ext cx="24407029" cy="46573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3"/>
          <p:cNvSpPr txBox="1">
            <a:spLocks noGrp="1"/>
          </p:cNvSpPr>
          <p:nvPr>
            <p:ph type="body" idx="1"/>
          </p:nvPr>
        </p:nvSpPr>
        <p:spPr>
          <a:xfrm rot="5400000">
            <a:off x="-3867447" y="6885771"/>
            <a:ext cx="24407029" cy="137021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3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3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3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ítulo e Conteúdo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body" idx="1"/>
          </p:nvPr>
        </p:nvSpPr>
        <p:spPr>
          <a:xfrm>
            <a:off x="1484968" y="7666780"/>
            <a:ext cx="18629590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4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beçalho da Seção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title"/>
          </p:nvPr>
        </p:nvSpPr>
        <p:spPr>
          <a:xfrm>
            <a:off x="1473719" y="7180114"/>
            <a:ext cx="18629590" cy="119801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173"/>
              <a:buFont typeface="Calibri"/>
              <a:buNone/>
              <a:defRPr sz="14173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1"/>
          </p:nvPr>
        </p:nvSpPr>
        <p:spPr>
          <a:xfrm>
            <a:off x="1473719" y="19273626"/>
            <a:ext cx="18629590" cy="6300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>
                <a:solidFill>
                  <a:schemeClr val="dk1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4724"/>
              <a:buNone/>
              <a:defRPr sz="4724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4252"/>
              <a:buNone/>
              <a:defRPr sz="4252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rgbClr val="888888"/>
              </a:buClr>
              <a:buSzPts val="3780"/>
              <a:buNone/>
              <a:defRPr sz="378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uas Partes de Conteúdo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6"/>
          <p:cNvSpPr txBox="1">
            <a:spLocks noGrp="1"/>
          </p:cNvSpPr>
          <p:nvPr>
            <p:ph type="body" idx="1"/>
          </p:nvPr>
        </p:nvSpPr>
        <p:spPr>
          <a:xfrm>
            <a:off x="1484967" y="7666780"/>
            <a:ext cx="9179798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6"/>
          <p:cNvSpPr txBox="1">
            <a:spLocks noGrp="1"/>
          </p:cNvSpPr>
          <p:nvPr>
            <p:ph type="body" idx="2"/>
          </p:nvPr>
        </p:nvSpPr>
        <p:spPr>
          <a:xfrm>
            <a:off x="10934760" y="7666780"/>
            <a:ext cx="9179798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ação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 txBox="1">
            <a:spLocks noGrp="1"/>
          </p:cNvSpPr>
          <p:nvPr>
            <p:ph type="title"/>
          </p:nvPr>
        </p:nvSpPr>
        <p:spPr>
          <a:xfrm>
            <a:off x="1487781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body" idx="1"/>
          </p:nvPr>
        </p:nvSpPr>
        <p:spPr>
          <a:xfrm>
            <a:off x="1487783" y="7060106"/>
            <a:ext cx="9137610" cy="346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 b="1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 b="1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 b="1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2"/>
          </p:nvPr>
        </p:nvSpPr>
        <p:spPr>
          <a:xfrm>
            <a:off x="1487783" y="10520155"/>
            <a:ext cx="9137610" cy="15473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body" idx="3"/>
          </p:nvPr>
        </p:nvSpPr>
        <p:spPr>
          <a:xfrm>
            <a:off x="10934761" y="7060106"/>
            <a:ext cx="9182611" cy="34600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5669"/>
              <a:buNone/>
              <a:defRPr sz="5669" b="1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None/>
              <a:defRPr sz="4724" b="1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None/>
              <a:defRPr sz="4252" b="1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 b="1"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4"/>
          </p:nvPr>
        </p:nvSpPr>
        <p:spPr>
          <a:xfrm>
            <a:off x="10934761" y="10520155"/>
            <a:ext cx="9182611" cy="154735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omente Título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8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8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Em Branco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údo com Legenda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0"/>
          <p:cNvSpPr txBox="1">
            <a:spLocks noGrp="1"/>
          </p:cNvSpPr>
          <p:nvPr>
            <p:ph type="title"/>
          </p:nvPr>
        </p:nvSpPr>
        <p:spPr>
          <a:xfrm>
            <a:off x="1487781" y="1920028"/>
            <a:ext cx="6966409" cy="672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59"/>
              <a:buFont typeface="Calibri"/>
              <a:buNone/>
              <a:defRPr sz="755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0"/>
          <p:cNvSpPr txBox="1">
            <a:spLocks noGrp="1"/>
          </p:cNvSpPr>
          <p:nvPr>
            <p:ph type="body" idx="1"/>
          </p:nvPr>
        </p:nvSpPr>
        <p:spPr>
          <a:xfrm>
            <a:off x="9182611" y="4146734"/>
            <a:ext cx="10934760" cy="204669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708596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7559"/>
              <a:buChar char="•"/>
              <a:defRPr sz="7558"/>
            </a:lvl1pPr>
            <a:lvl2pPr marL="914400" lvl="1" indent="-648589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6614"/>
              <a:buChar char="•"/>
              <a:defRPr sz="6614"/>
            </a:lvl2pPr>
            <a:lvl3pPr marL="1371600" lvl="2" indent="-588581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5669"/>
              <a:buChar char="•"/>
              <a:defRPr sz="5669"/>
            </a:lvl3pPr>
            <a:lvl4pPr marL="1828800" lvl="3" indent="-528574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4pPr>
            <a:lvl5pPr marL="2286000" lvl="4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5pPr>
            <a:lvl6pPr marL="2743200" lvl="5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6pPr>
            <a:lvl7pPr marL="3200400" lvl="6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7pPr>
            <a:lvl8pPr marL="3657600" lvl="7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8pPr>
            <a:lvl9pPr marL="4114800" lvl="8" indent="-528573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Char char="•"/>
              <a:defRPr sz="4724"/>
            </a:lvl9pPr>
          </a:lstStyle>
          <a:p>
            <a:endParaRPr/>
          </a:p>
        </p:txBody>
      </p:sp>
      <p:sp>
        <p:nvSpPr>
          <p:cNvPr id="57" name="Google Shape;57;p10"/>
          <p:cNvSpPr txBox="1">
            <a:spLocks noGrp="1"/>
          </p:cNvSpPr>
          <p:nvPr>
            <p:ph type="body" idx="2"/>
          </p:nvPr>
        </p:nvSpPr>
        <p:spPr>
          <a:xfrm>
            <a:off x="1487781" y="8640127"/>
            <a:ext cx="6966409" cy="1600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835"/>
              <a:buNone/>
              <a:defRPr sz="2835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9pPr>
          </a:lstStyle>
          <a:p>
            <a:endParaRPr/>
          </a:p>
        </p:txBody>
      </p:sp>
      <p:sp>
        <p:nvSpPr>
          <p:cNvPr id="58" name="Google Shape;58;p10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0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m com Legenda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1"/>
          <p:cNvSpPr txBox="1">
            <a:spLocks noGrp="1"/>
          </p:cNvSpPr>
          <p:nvPr>
            <p:ph type="title"/>
          </p:nvPr>
        </p:nvSpPr>
        <p:spPr>
          <a:xfrm>
            <a:off x="1487781" y="1920028"/>
            <a:ext cx="6966409" cy="6720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7559"/>
              <a:buFont typeface="Calibri"/>
              <a:buNone/>
              <a:defRPr sz="7558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1"/>
          <p:cNvSpPr>
            <a:spLocks noGrp="1"/>
          </p:cNvSpPr>
          <p:nvPr>
            <p:ph type="pic" idx="2"/>
          </p:nvPr>
        </p:nvSpPr>
        <p:spPr>
          <a:xfrm>
            <a:off x="9182611" y="4146734"/>
            <a:ext cx="10934760" cy="20466969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1487781" y="8640127"/>
            <a:ext cx="6966409" cy="160069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3780"/>
              <a:buNone/>
              <a:defRPr sz="3780"/>
            </a:lvl1pPr>
            <a:lvl2pPr marL="914400" lvl="1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3307"/>
              <a:buNone/>
              <a:defRPr sz="3307"/>
            </a:lvl2pPr>
            <a:lvl3pPr marL="1371600" lvl="2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835"/>
              <a:buNone/>
              <a:defRPr sz="2835"/>
            </a:lvl3pPr>
            <a:lvl4pPr marL="1828800" lvl="3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4pPr>
            <a:lvl5pPr marL="2286000" lvl="4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5pPr>
            <a:lvl6pPr marL="2743200" lvl="5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6pPr>
            <a:lvl7pPr marL="3200400" lvl="6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7pPr>
            <a:lvl8pPr marL="3657600" lvl="7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8pPr>
            <a:lvl9pPr marL="4114800" lvl="8" indent="-228600" algn="l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2362"/>
              <a:buNone/>
              <a:defRPr sz="2362"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1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1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"/>
          <p:cNvSpPr txBox="1">
            <a:spLocks noGrp="1"/>
          </p:cNvSpPr>
          <p:nvPr>
            <p:ph type="title"/>
          </p:nvPr>
        </p:nvSpPr>
        <p:spPr>
          <a:xfrm>
            <a:off x="1484968" y="1533362"/>
            <a:ext cx="18629590" cy="55667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394"/>
              <a:buFont typeface="Calibri"/>
              <a:buNone/>
              <a:defRPr sz="1039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"/>
          <p:cNvSpPr txBox="1">
            <a:spLocks noGrp="1"/>
          </p:cNvSpPr>
          <p:nvPr>
            <p:ph type="body" idx="1"/>
          </p:nvPr>
        </p:nvSpPr>
        <p:spPr>
          <a:xfrm>
            <a:off x="1484968" y="7666780"/>
            <a:ext cx="18629590" cy="182736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648589" algn="l" rtl="0">
              <a:lnSpc>
                <a:spcPct val="90000"/>
              </a:lnSpc>
              <a:spcBef>
                <a:spcPts val="2362"/>
              </a:spcBef>
              <a:spcAft>
                <a:spcPts val="0"/>
              </a:spcAft>
              <a:buClr>
                <a:schemeClr val="dk1"/>
              </a:buClr>
              <a:buSzPts val="6614"/>
              <a:buFont typeface="Arial"/>
              <a:buChar char="•"/>
              <a:defRPr sz="661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58858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5669"/>
              <a:buFont typeface="Arial"/>
              <a:buChar char="•"/>
              <a:defRPr sz="5669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528574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724"/>
              <a:buFont typeface="Arial"/>
              <a:buChar char="•"/>
              <a:defRPr sz="4724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498602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498601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498602" algn="l" rtl="0">
              <a:lnSpc>
                <a:spcPct val="90000"/>
              </a:lnSpc>
              <a:spcBef>
                <a:spcPts val="1181"/>
              </a:spcBef>
              <a:spcAft>
                <a:spcPts val="0"/>
              </a:spcAft>
              <a:buClr>
                <a:schemeClr val="dk1"/>
              </a:buClr>
              <a:buSzPts val="4252"/>
              <a:buFont typeface="Arial"/>
              <a:buChar char="•"/>
              <a:defRPr sz="4252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"/>
          <p:cNvSpPr txBox="1">
            <a:spLocks noGrp="1"/>
          </p:cNvSpPr>
          <p:nvPr>
            <p:ph type="dt" idx="10"/>
          </p:nvPr>
        </p:nvSpPr>
        <p:spPr>
          <a:xfrm>
            <a:off x="1484967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"/>
          <p:cNvSpPr txBox="1">
            <a:spLocks noGrp="1"/>
          </p:cNvSpPr>
          <p:nvPr>
            <p:ph type="ftr" idx="11"/>
          </p:nvPr>
        </p:nvSpPr>
        <p:spPr>
          <a:xfrm>
            <a:off x="7154843" y="26693734"/>
            <a:ext cx="7289840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ldNum" idx="12"/>
          </p:nvPr>
        </p:nvSpPr>
        <p:spPr>
          <a:xfrm>
            <a:off x="15254665" y="26693734"/>
            <a:ext cx="4859893" cy="15333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2835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"/>
          <p:cNvSpPr/>
          <p:nvPr/>
        </p:nvSpPr>
        <p:spPr>
          <a:xfrm>
            <a:off x="5318" y="27134666"/>
            <a:ext cx="21588889" cy="1665759"/>
          </a:xfrm>
          <a:prstGeom prst="rect">
            <a:avLst/>
          </a:prstGeom>
          <a:solidFill>
            <a:srgbClr val="08780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" name="Google Shape;87;p1"/>
          <p:cNvSpPr/>
          <p:nvPr/>
        </p:nvSpPr>
        <p:spPr>
          <a:xfrm>
            <a:off x="-6918" y="27581673"/>
            <a:ext cx="21604800" cy="9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" name="Google Shape;96;p1">
            <a:extLst>
              <a:ext uri="{FF2B5EF4-FFF2-40B4-BE49-F238E27FC236}">
                <a16:creationId xmlns:a16="http://schemas.microsoft.com/office/drawing/2014/main" id="{97CDE917-7A15-A428-AFB4-9C675162CB13}"/>
              </a:ext>
            </a:extLst>
          </p:cNvPr>
          <p:cNvSpPr txBox="1"/>
          <p:nvPr/>
        </p:nvSpPr>
        <p:spPr>
          <a:xfrm>
            <a:off x="875900" y="7574549"/>
            <a:ext cx="9721800" cy="53470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INTRODUÇÃO</a:t>
            </a:r>
            <a:endParaRPr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Descreva de forma detalhada o problema ou a necessidade que motivou o desenvolvimento deste projeto. É importante contextualizar a situação, explicando o cenário em que o problema ocorre, os desafios enfrentados e as consequências. Relacione o problema a demandas específicas de um setor, área de pesquisa ou comunidade. Apresente o principal objetivo do projeto, destacando como ele visa atender a essa necessidade. Explique quais </a:t>
            </a:r>
            <a:r>
              <a:rPr lang="pt-BR" sz="3000">
                <a:solidFill>
                  <a:schemeClr val="dk1"/>
                </a:solidFill>
              </a:rPr>
              <a:t>são os </a:t>
            </a:r>
            <a:r>
              <a:rPr lang="pt-BR" sz="3000" dirty="0">
                <a:solidFill>
                  <a:schemeClr val="dk1"/>
                </a:solidFill>
              </a:rPr>
              <a:t>impactos que o projeto busca gerar, tanto em termos práticos quanto tecnológicos, e de que forma a solução proposta contribui para o avanço científico ou melhoria de processos.</a:t>
            </a:r>
          </a:p>
          <a:p>
            <a:pPr algn="just">
              <a:spcBef>
                <a:spcPts val="600"/>
              </a:spcBef>
              <a:buSzPts val="3000"/>
            </a:pPr>
            <a:r>
              <a:rPr lang="pt-BR" sz="3000" dirty="0">
                <a:solidFill>
                  <a:schemeClr val="accent1">
                    <a:lumMod val="75000"/>
                  </a:schemeClr>
                </a:solidFill>
              </a:rPr>
              <a:t>36pt, caixa alta, negrito para títulos das seções primárias subtítulos; 30pt, normal, para o copo do texto. 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lang="pt-BR" sz="30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lang="pt-BR" sz="18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sz="1800" dirty="0">
              <a:solidFill>
                <a:schemeClr val="dk1"/>
              </a:solidFill>
            </a:endParaRPr>
          </a:p>
        </p:txBody>
      </p:sp>
      <p:sp>
        <p:nvSpPr>
          <p:cNvPr id="8" name="Google Shape;97;p1">
            <a:extLst>
              <a:ext uri="{FF2B5EF4-FFF2-40B4-BE49-F238E27FC236}">
                <a16:creationId xmlns:a16="http://schemas.microsoft.com/office/drawing/2014/main" id="{343E1C56-75C7-350C-6815-967222D9677D}"/>
              </a:ext>
            </a:extLst>
          </p:cNvPr>
          <p:cNvSpPr txBox="1"/>
          <p:nvPr/>
        </p:nvSpPr>
        <p:spPr>
          <a:xfrm>
            <a:off x="854231" y="14876702"/>
            <a:ext cx="9226500" cy="37302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endParaRPr sz="3600" b="1" dirty="0">
              <a:solidFill>
                <a:schemeClr val="dk1"/>
              </a:solidFill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METODOLOGIA</a:t>
            </a:r>
            <a:endParaRPr sz="3600" b="1" dirty="0">
              <a:solidFill>
                <a:schemeClr val="dk1"/>
              </a:solidFill>
            </a:endParaRP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Resumo dos métodos e técnicas usados no desenvolvimento do protótipo, aplicativo ou solução prática. Inclua a descrição das ferramentas tecnológicas e processos de criação.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" name="Google Shape;98;p1">
            <a:extLst>
              <a:ext uri="{FF2B5EF4-FFF2-40B4-BE49-F238E27FC236}">
                <a16:creationId xmlns:a16="http://schemas.microsoft.com/office/drawing/2014/main" id="{3A2BD5F2-A76E-DA0F-576D-63CC7DB1BB22}"/>
              </a:ext>
            </a:extLst>
          </p:cNvPr>
          <p:cNvSpPr txBox="1"/>
          <p:nvPr/>
        </p:nvSpPr>
        <p:spPr>
          <a:xfrm>
            <a:off x="854231" y="18315536"/>
            <a:ext cx="9600000" cy="4578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PRINCIPAIS FUNCIONALIDADES</a:t>
            </a:r>
            <a:endParaRPr lang="pt-BR"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Como a tecnologia pode ser utilizado na prática. Indique as áreas de aplicação ou os próximos passos para tornar o projeto uma solução viável.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Descreva as funcionalidades-chave do protótipo, aplicativo ou solução tecnológica. Explique como cada funcionalidade contribui para resolver o problema inicial ou atingir o objetivo do projeto. Use listas ou tópicos para facilitar a visualização.</a:t>
            </a:r>
          </a:p>
        </p:txBody>
      </p:sp>
      <p:sp>
        <p:nvSpPr>
          <p:cNvPr id="10" name="Google Shape;99;p1">
            <a:extLst>
              <a:ext uri="{FF2B5EF4-FFF2-40B4-BE49-F238E27FC236}">
                <a16:creationId xmlns:a16="http://schemas.microsoft.com/office/drawing/2014/main" id="{450EFDE6-5A5C-0AF4-426A-454DC56336F3}"/>
              </a:ext>
            </a:extLst>
          </p:cNvPr>
          <p:cNvSpPr txBox="1"/>
          <p:nvPr/>
        </p:nvSpPr>
        <p:spPr>
          <a:xfrm>
            <a:off x="11123625" y="20465476"/>
            <a:ext cx="9600000" cy="31340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CONSIDERAÇÕES FINAIS</a:t>
            </a:r>
            <a:endParaRPr dirty="0"/>
          </a:p>
          <a:p>
            <a:pPr marL="0" lvl="0" indent="0" algn="just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Esta tecnologia de gerenciamento remoto de uma mão robótica, possibilitando o controle seguro à distância, reduzindo a exposição humana a situações perigosas e ampliando as possibilidades de automação em diversos setores.</a:t>
            </a:r>
            <a:endParaRPr sz="30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00;p1">
            <a:extLst>
              <a:ext uri="{FF2B5EF4-FFF2-40B4-BE49-F238E27FC236}">
                <a16:creationId xmlns:a16="http://schemas.microsoft.com/office/drawing/2014/main" id="{B087FB81-249A-2148-E9D8-AA32EE5142D2}"/>
              </a:ext>
            </a:extLst>
          </p:cNvPr>
          <p:cNvSpPr txBox="1"/>
          <p:nvPr/>
        </p:nvSpPr>
        <p:spPr>
          <a:xfrm>
            <a:off x="11088903" y="24311655"/>
            <a:ext cx="9600141" cy="266780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REFERÊNCIAS</a:t>
            </a:r>
            <a:endParaRPr dirty="0"/>
          </a:p>
          <a:p>
            <a:pPr algn="just">
              <a:spcBef>
                <a:spcPts val="600"/>
              </a:spcBef>
              <a:buSzPts val="3000"/>
            </a:pPr>
            <a:r>
              <a:rPr lang="pt-BR" sz="3000" dirty="0">
                <a:solidFill>
                  <a:schemeClr val="dk1"/>
                </a:solidFill>
              </a:rPr>
              <a:t>36pt, caixa alta, negrito para títulos das seções primárias subtítulos; 30pt, normal, para o copo do texto. </a:t>
            </a:r>
          </a:p>
        </p:txBody>
      </p:sp>
      <p:graphicFrame>
        <p:nvGraphicFramePr>
          <p:cNvPr id="12" name="Google Shape;101;p1">
            <a:extLst>
              <a:ext uri="{FF2B5EF4-FFF2-40B4-BE49-F238E27FC236}">
                <a16:creationId xmlns:a16="http://schemas.microsoft.com/office/drawing/2014/main" id="{480E9F9B-CE6E-C0AE-14EF-065F7409B77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363641596"/>
              </p:ext>
            </p:extLst>
          </p:nvPr>
        </p:nvGraphicFramePr>
        <p:xfrm>
          <a:off x="11432884" y="17421550"/>
          <a:ext cx="8815000" cy="1820100"/>
        </p:xfrm>
        <a:graphic>
          <a:graphicData uri="http://schemas.openxmlformats.org/drawingml/2006/table">
            <a:tbl>
              <a:tblPr firstRow="1" bandRow="1">
                <a:noFill/>
                <a:tableStyleId>{A17D1768-AE99-425E-B134-025AE9E50EEC}</a:tableStyleId>
              </a:tblPr>
              <a:tblGrid>
                <a:gridCol w="17630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7630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7838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1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2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4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3000"/>
                        <a:buFont typeface="Arial"/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Coluna 5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164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 dirty="0"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/>
                    </a:p>
                  </a:txBody>
                  <a:tcPr marL="60950" marR="60950" marT="30475" marB="3047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3000" u="none" strike="noStrike" cap="none" dirty="0">
                          <a:latin typeface="Arial"/>
                          <a:ea typeface="Arial"/>
                          <a:cs typeface="Arial"/>
                          <a:sym typeface="Arial"/>
                        </a:rPr>
                        <a:t>123</a:t>
                      </a:r>
                      <a:endParaRPr dirty="0"/>
                    </a:p>
                  </a:txBody>
                  <a:tcPr marL="60950" marR="60950" marT="30475" marB="3047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3" name="Google Shape;102;p1">
            <a:extLst>
              <a:ext uri="{FF2B5EF4-FFF2-40B4-BE49-F238E27FC236}">
                <a16:creationId xmlns:a16="http://schemas.microsoft.com/office/drawing/2014/main" id="{39BDDA42-EF29-C7D1-292F-E56D16522E33}"/>
              </a:ext>
            </a:extLst>
          </p:cNvPr>
          <p:cNvSpPr txBox="1"/>
          <p:nvPr/>
        </p:nvSpPr>
        <p:spPr>
          <a:xfrm>
            <a:off x="11134664" y="19369008"/>
            <a:ext cx="9600000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Tabela 1:</a:t>
            </a:r>
            <a:r>
              <a:rPr lang="pt-BR" sz="2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tabela,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sp>
        <p:nvSpPr>
          <p:cNvPr id="19" name="Google Shape;86;p1">
            <a:extLst>
              <a:ext uri="{FF2B5EF4-FFF2-40B4-BE49-F238E27FC236}">
                <a16:creationId xmlns:a16="http://schemas.microsoft.com/office/drawing/2014/main" id="{4B8B534A-C02B-B61B-2AC7-DA9733F0324A}"/>
              </a:ext>
            </a:extLst>
          </p:cNvPr>
          <p:cNvSpPr/>
          <p:nvPr/>
        </p:nvSpPr>
        <p:spPr>
          <a:xfrm>
            <a:off x="0" y="4048351"/>
            <a:ext cx="21596640" cy="2723311"/>
          </a:xfrm>
          <a:prstGeom prst="rect">
            <a:avLst/>
          </a:prstGeom>
          <a:solidFill>
            <a:srgbClr val="087800"/>
          </a:solidFill>
          <a:ln w="12700" cap="flat" cmpd="sng">
            <a:solidFill>
              <a:srgbClr val="1C3052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" name="Google Shape;94;p1">
            <a:extLst>
              <a:ext uri="{FF2B5EF4-FFF2-40B4-BE49-F238E27FC236}">
                <a16:creationId xmlns:a16="http://schemas.microsoft.com/office/drawing/2014/main" id="{EC6482AF-EF21-A54B-A168-22D83E994998}"/>
              </a:ext>
            </a:extLst>
          </p:cNvPr>
          <p:cNvSpPr txBox="1"/>
          <p:nvPr/>
        </p:nvSpPr>
        <p:spPr>
          <a:xfrm>
            <a:off x="1349825" y="3339676"/>
            <a:ext cx="19842300" cy="108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4600" b="1" dirty="0">
                <a:solidFill>
                  <a:schemeClr val="lt1"/>
                </a:solidFill>
              </a:rPr>
              <a:t>Título do trabalho</a:t>
            </a:r>
            <a:endParaRPr sz="4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C554002E-347C-35E5-DC67-93B9F9619584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907"/>
          <a:stretch/>
        </p:blipFill>
        <p:spPr>
          <a:xfrm>
            <a:off x="-1" y="-90627"/>
            <a:ext cx="21627121" cy="4217176"/>
          </a:xfrm>
          <a:prstGeom prst="rect">
            <a:avLst/>
          </a:prstGeom>
        </p:spPr>
      </p:pic>
      <p:sp>
        <p:nvSpPr>
          <p:cNvPr id="22" name="Google Shape;95;p1">
            <a:extLst>
              <a:ext uri="{FF2B5EF4-FFF2-40B4-BE49-F238E27FC236}">
                <a16:creationId xmlns:a16="http://schemas.microsoft.com/office/drawing/2014/main" id="{9BF2D542-1076-67FE-C0B8-74A02A1E5CB0}"/>
              </a:ext>
            </a:extLst>
          </p:cNvPr>
          <p:cNvSpPr txBox="1"/>
          <p:nvPr/>
        </p:nvSpPr>
        <p:spPr>
          <a:xfrm>
            <a:off x="-8158" y="5297439"/>
            <a:ext cx="21604800" cy="1498533"/>
          </a:xfrm>
          <a:prstGeom prst="rect">
            <a:avLst/>
          </a:prstGeom>
          <a:solidFill>
            <a:srgbClr val="013B01"/>
          </a:solidFill>
          <a:ln>
            <a:noFill/>
          </a:ln>
        </p:spPr>
        <p:txBody>
          <a:bodyPr spcFirstLastPara="1" wrap="square" lIns="288025" tIns="144000" rIns="288025" bIns="14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3000" b="1" dirty="0">
                <a:solidFill>
                  <a:schemeClr val="lt1"/>
                </a:solidFill>
              </a:rPr>
              <a:t>Paula Nunes¹, Douglas Souza da Silva¹ ²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lt1"/>
                </a:solidFill>
              </a:rPr>
              <a:t>¹Instituto Federal da Bahia, Irecê, BA, Brasil; ²Universidade Federal da Bahia, Salvador, BA, Brasil</a:t>
            </a:r>
            <a:endParaRPr sz="3600" b="0" i="0" u="none" strike="noStrike" cap="none" dirty="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95;p1">
            <a:extLst>
              <a:ext uri="{FF2B5EF4-FFF2-40B4-BE49-F238E27FC236}">
                <a16:creationId xmlns:a16="http://schemas.microsoft.com/office/drawing/2014/main" id="{4812AA2E-4EB4-BE06-62E6-794FC126250F}"/>
              </a:ext>
            </a:extLst>
          </p:cNvPr>
          <p:cNvSpPr txBox="1"/>
          <p:nvPr/>
        </p:nvSpPr>
        <p:spPr>
          <a:xfrm>
            <a:off x="22321" y="4139204"/>
            <a:ext cx="21604800" cy="1132242"/>
          </a:xfrm>
          <a:prstGeom prst="rect">
            <a:avLst/>
          </a:prstGeom>
          <a:solidFill>
            <a:srgbClr val="013B01"/>
          </a:solidFill>
          <a:ln>
            <a:noFill/>
          </a:ln>
        </p:spPr>
        <p:txBody>
          <a:bodyPr spcFirstLastPara="1" wrap="square" lIns="288025" tIns="144000" rIns="288025" bIns="1440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Arial"/>
              <a:buNone/>
            </a:pPr>
            <a:r>
              <a:rPr lang="pt-BR" sz="4000" b="1" dirty="0">
                <a:solidFill>
                  <a:schemeClr val="lt1"/>
                </a:solidFill>
              </a:rPr>
              <a:t>Título do trabalho</a:t>
            </a:r>
          </a:p>
        </p:txBody>
      </p:sp>
      <p:pic>
        <p:nvPicPr>
          <p:cNvPr id="27" name="Imagem 26">
            <a:extLst>
              <a:ext uri="{FF2B5EF4-FFF2-40B4-BE49-F238E27FC236}">
                <a16:creationId xmlns:a16="http://schemas.microsoft.com/office/drawing/2014/main" id="{F36337BC-8FE1-DAD8-B616-DDF993E418A1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33954"/>
          <a:stretch/>
        </p:blipFill>
        <p:spPr>
          <a:xfrm>
            <a:off x="12831713" y="10479703"/>
            <a:ext cx="6017342" cy="3974214"/>
          </a:xfrm>
          <a:prstGeom prst="rect">
            <a:avLst/>
          </a:prstGeom>
        </p:spPr>
      </p:pic>
      <p:sp>
        <p:nvSpPr>
          <p:cNvPr id="30" name="Google Shape;98;p1">
            <a:extLst>
              <a:ext uri="{FF2B5EF4-FFF2-40B4-BE49-F238E27FC236}">
                <a16:creationId xmlns:a16="http://schemas.microsoft.com/office/drawing/2014/main" id="{3B99DD49-C35C-1144-AE42-85489AE548E6}"/>
              </a:ext>
            </a:extLst>
          </p:cNvPr>
          <p:cNvSpPr txBox="1"/>
          <p:nvPr/>
        </p:nvSpPr>
        <p:spPr>
          <a:xfrm>
            <a:off x="11123625" y="7489599"/>
            <a:ext cx="9600000" cy="28150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</a:pPr>
            <a:r>
              <a:rPr lang="pt-BR" sz="36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APLICAÇÕES PRÁTICAS E </a:t>
            </a:r>
            <a:r>
              <a:rPr lang="pt-BR" sz="3600" b="1" dirty="0">
                <a:solidFill>
                  <a:schemeClr val="dk1"/>
                </a:solidFill>
              </a:rPr>
              <a:t>RESULTADOS ESPERADOS </a:t>
            </a:r>
            <a:endParaRPr lang="pt-BR" dirty="0"/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Como a solução proposta pode ser utilizado na prática. Indique as áreas de aplicação ou os próximos passos para tornar o projeto uma solução viável.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lang="pt-BR" sz="4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106;p1">
            <a:extLst>
              <a:ext uri="{FF2B5EF4-FFF2-40B4-BE49-F238E27FC236}">
                <a16:creationId xmlns:a16="http://schemas.microsoft.com/office/drawing/2014/main" id="{763A4408-C668-51AB-F02A-02A72948A73F}"/>
              </a:ext>
            </a:extLst>
          </p:cNvPr>
          <p:cNvSpPr txBox="1"/>
          <p:nvPr/>
        </p:nvSpPr>
        <p:spPr>
          <a:xfrm>
            <a:off x="11134664" y="14508857"/>
            <a:ext cx="9600141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Figura 2:</a:t>
            </a: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figura 2.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sp>
        <p:nvSpPr>
          <p:cNvPr id="39" name="Google Shape;87;p1">
            <a:extLst>
              <a:ext uri="{FF2B5EF4-FFF2-40B4-BE49-F238E27FC236}">
                <a16:creationId xmlns:a16="http://schemas.microsoft.com/office/drawing/2014/main" id="{F67E0E81-9EFF-2693-DCBC-C40B309D4580}"/>
              </a:ext>
            </a:extLst>
          </p:cNvPr>
          <p:cNvSpPr/>
          <p:nvPr/>
        </p:nvSpPr>
        <p:spPr>
          <a:xfrm>
            <a:off x="-6918" y="27581673"/>
            <a:ext cx="21604800" cy="935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40" name="Imagem 39">
            <a:extLst>
              <a:ext uri="{FF2B5EF4-FFF2-40B4-BE49-F238E27FC236}">
                <a16:creationId xmlns:a16="http://schemas.microsoft.com/office/drawing/2014/main" id="{A24482DE-E621-F631-6709-4A7ACAEB6811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t="79001"/>
          <a:stretch/>
        </p:blipFill>
        <p:spPr>
          <a:xfrm>
            <a:off x="-4281" y="27400546"/>
            <a:ext cx="21599525" cy="1133998"/>
          </a:xfrm>
          <a:prstGeom prst="rect">
            <a:avLst/>
          </a:prstGeom>
        </p:spPr>
      </p:pic>
      <p:sp>
        <p:nvSpPr>
          <p:cNvPr id="41" name="Google Shape;104;p1">
            <a:extLst>
              <a:ext uri="{FF2B5EF4-FFF2-40B4-BE49-F238E27FC236}">
                <a16:creationId xmlns:a16="http://schemas.microsoft.com/office/drawing/2014/main" id="{8A1672BE-283D-DD07-2FF4-B2A8F95161EE}"/>
              </a:ext>
            </a:extLst>
          </p:cNvPr>
          <p:cNvSpPr txBox="1"/>
          <p:nvPr/>
        </p:nvSpPr>
        <p:spPr>
          <a:xfrm>
            <a:off x="577142" y="26170729"/>
            <a:ext cx="9503589" cy="830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b="1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Figura 1:</a:t>
            </a: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Título da figura . (Arial 24pt)</a:t>
            </a:r>
            <a:endParaRPr dirty="0"/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400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Fonte: Silva (2010). (Arial 24pt)</a:t>
            </a:r>
            <a:endParaRPr dirty="0"/>
          </a:p>
        </p:txBody>
      </p:sp>
      <p:grpSp>
        <p:nvGrpSpPr>
          <p:cNvPr id="46" name="Agrupar 45">
            <a:extLst>
              <a:ext uri="{FF2B5EF4-FFF2-40B4-BE49-F238E27FC236}">
                <a16:creationId xmlns:a16="http://schemas.microsoft.com/office/drawing/2014/main" id="{2F313FFC-D5E4-ACB0-E118-1C92A4B8A6DC}"/>
              </a:ext>
            </a:extLst>
          </p:cNvPr>
          <p:cNvGrpSpPr/>
          <p:nvPr/>
        </p:nvGrpSpPr>
        <p:grpSpPr>
          <a:xfrm>
            <a:off x="1349825" y="22874255"/>
            <a:ext cx="8424984" cy="3163534"/>
            <a:chOff x="807506" y="21514365"/>
            <a:chExt cx="9668394" cy="4073640"/>
          </a:xfrm>
        </p:grpSpPr>
        <p:pic>
          <p:nvPicPr>
            <p:cNvPr id="1030" name="Picture 6" descr="Robot Hands That Can Work As Dexterously As Human Hands">
              <a:extLst>
                <a:ext uri="{FF2B5EF4-FFF2-40B4-BE49-F238E27FC236}">
                  <a16:creationId xmlns:a16="http://schemas.microsoft.com/office/drawing/2014/main" id="{99080A59-9D54-529D-708E-5155F8F88E4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446848" y="22364402"/>
              <a:ext cx="5029052" cy="3149443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5" name="Imagem 44">
              <a:extLst>
                <a:ext uri="{FF2B5EF4-FFF2-40B4-BE49-F238E27FC236}">
                  <a16:creationId xmlns:a16="http://schemas.microsoft.com/office/drawing/2014/main" id="{918A6FD9-A4DB-3176-1BBE-1F380B34C68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t="4477" r="3014" b="2265"/>
            <a:stretch/>
          </p:blipFill>
          <p:spPr>
            <a:xfrm>
              <a:off x="807506" y="21514365"/>
              <a:ext cx="4236442" cy="4073640"/>
            </a:xfrm>
            <a:prstGeom prst="rect">
              <a:avLst/>
            </a:prstGeom>
          </p:spPr>
        </p:pic>
      </p:grpSp>
      <p:sp>
        <p:nvSpPr>
          <p:cNvPr id="47" name="Google Shape;98;p1">
            <a:extLst>
              <a:ext uri="{FF2B5EF4-FFF2-40B4-BE49-F238E27FC236}">
                <a16:creationId xmlns:a16="http://schemas.microsoft.com/office/drawing/2014/main" id="{29D858A8-EBA2-802A-3325-4EF471524CC7}"/>
              </a:ext>
            </a:extLst>
          </p:cNvPr>
          <p:cNvSpPr txBox="1"/>
          <p:nvPr/>
        </p:nvSpPr>
        <p:spPr>
          <a:xfrm>
            <a:off x="11123625" y="15495063"/>
            <a:ext cx="9600000" cy="18359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rPr lang="pt-BR" sz="3000" dirty="0">
                <a:solidFill>
                  <a:schemeClr val="dk1"/>
                </a:solidFill>
              </a:rPr>
              <a:t>Inclua imagens, capturas de tela ou fotos do produto final. Destaque o impacto gerado ou esperado pela aplicação do projeto.</a:t>
            </a:r>
          </a:p>
          <a:p>
            <a:pPr marL="0" marR="0" lvl="0" indent="0" algn="just" rtl="0"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endParaRPr lang="pt-BR" sz="4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159</TotalTime>
  <Words>456</Words>
  <Application>Microsoft Office PowerPoint</Application>
  <PresentationFormat>Personalizar</PresentationFormat>
  <Paragraphs>43</Paragraphs>
  <Slides>1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4" baseType="lpstr">
      <vt:lpstr>Arial</vt:lpstr>
      <vt:lpstr>Calibri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josebel maia</dc:creator>
  <cp:lastModifiedBy>Leandro IFBA</cp:lastModifiedBy>
  <cp:revision>10</cp:revision>
  <dcterms:created xsi:type="dcterms:W3CDTF">2023-08-20T20:32:57Z</dcterms:created>
  <dcterms:modified xsi:type="dcterms:W3CDTF">2024-10-07T13:27:28Z</dcterms:modified>
</cp:coreProperties>
</file>